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466" r:id="rId4"/>
    <p:sldId id="500" r:id="rId5"/>
    <p:sldId id="612" r:id="rId6"/>
    <p:sldId id="519" r:id="rId7"/>
    <p:sldId id="520" r:id="rId8"/>
    <p:sldId id="613" r:id="rId9"/>
    <p:sldId id="522" r:id="rId10"/>
    <p:sldId id="619" r:id="rId11"/>
    <p:sldId id="600" r:id="rId12"/>
    <p:sldId id="614" r:id="rId13"/>
    <p:sldId id="577" r:id="rId14"/>
    <p:sldId id="523" r:id="rId15"/>
    <p:sldId id="578" r:id="rId16"/>
    <p:sldId id="579" r:id="rId17"/>
    <p:sldId id="623" r:id="rId18"/>
    <p:sldId id="615" r:id="rId19"/>
    <p:sldId id="601" r:id="rId20"/>
    <p:sldId id="609" r:id="rId21"/>
    <p:sldId id="602" r:id="rId22"/>
    <p:sldId id="603" r:id="rId23"/>
    <p:sldId id="620" r:id="rId24"/>
    <p:sldId id="621" r:id="rId25"/>
    <p:sldId id="622" r:id="rId26"/>
    <p:sldId id="606" r:id="rId27"/>
    <p:sldId id="607" r:id="rId28"/>
    <p:sldId id="608" r:id="rId29"/>
    <p:sldId id="611" r:id="rId30"/>
    <p:sldId id="605" r:id="rId31"/>
    <p:sldId id="582" r:id="rId32"/>
    <p:sldId id="584" r:id="rId33"/>
    <p:sldId id="624" r:id="rId34"/>
    <p:sldId id="616" r:id="rId35"/>
    <p:sldId id="617" r:id="rId36"/>
    <p:sldId id="618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77"/>
            <p14:sldId id="523"/>
            <p14:sldId id="578"/>
            <p14:sldId id="579"/>
            <p14:sldId id="623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20"/>
            <p14:sldId id="621"/>
            <p14:sldId id="622"/>
            <p14:sldId id="606"/>
            <p14:sldId id="607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624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2" d="100"/>
          <a:sy n="82" d="100"/>
        </p:scale>
        <p:origin x="662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10/31/2017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6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utilities/colors/" TargetMode="External"/><Relationship Id="rId2" Type="http://schemas.openxmlformats.org/officeDocument/2006/relationships/hyperlink" Target="https://getbootstrap.com/docs/4.0/utilities/tex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17.xml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getbootstrap.com/components/#glyphic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etbootstrap.com/docs/4.0/content/reboot/#list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axcdn.bootstrapcdn.com/bootstrap/4.0.0-beta/css/bootstrap.min.cs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1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4.0.0-beta/js/bootstrap.min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1973" y="1774118"/>
            <a:ext cx="7382341" cy="1752600"/>
          </a:xfrm>
        </p:spPr>
        <p:txBody>
          <a:bodyPr/>
          <a:lstStyle/>
          <a:p>
            <a:r>
              <a:rPr lang="en-US" dirty="0"/>
              <a:t>Bootstrap front-end framework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9BF87-5C9B-4191-8494-A68A96A9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19" y="2808588"/>
            <a:ext cx="4478524" cy="376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728065" y="3868610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for Front-End</a:t>
            </a:r>
          </a:p>
        </p:txBody>
      </p:sp>
      <p:pic>
        <p:nvPicPr>
          <p:cNvPr id="14" name="Picture 13">
            <a:hlinkClick r:id="rId8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.3.2.1.min.js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5E77-45B4-4330-A0AB-BEC2BF74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066800"/>
            <a:ext cx="6043366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Grid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6" y="2895600"/>
            <a:ext cx="11791745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756" y="1295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a page like the following, using previous slides :</a:t>
            </a:r>
          </a:p>
        </p:txBody>
      </p:sp>
    </p:spTree>
    <p:extLst>
      <p:ext uri="{BB962C8B-B14F-4D97-AF65-F5344CB8AC3E}">
        <p14:creationId xmlns:p14="http://schemas.microsoft.com/office/powerpoint/2010/main" val="169836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705FE-09C9-4283-BEAF-C2E91145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82393"/>
            <a:ext cx="7479949" cy="3700790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50" y="5326135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btn-sm"&gt;Large&lt;/button&gt;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88742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7859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Navigation Bar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76400"/>
            <a:ext cx="10632448" cy="42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371600"/>
            <a:ext cx="9784413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</a:t>
            </a:r>
            <a:r>
              <a:rPr lang="en-US" sz="2600" dirty="0">
                <a:latin typeface="Consolas" panose="020B0609020204030204" pitchFamily="49" charset="0"/>
              </a:rPr>
              <a:t> class="container"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</a:t>
            </a:r>
            <a:r>
              <a:rPr lang="en-US" sz="2600" dirty="0">
                <a:latin typeface="Consolas" panose="020B0609020204030204" pitchFamily="49" charset="0"/>
              </a:rPr>
              <a:t> class="row"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</a:t>
            </a:r>
            <a:r>
              <a:rPr lang="en-US" sz="2600" dirty="0">
                <a:latin typeface="Consolas" panose="020B0609020204030204" pitchFamily="49" charset="0"/>
              </a:rPr>
              <a:t> class="col-sm-4"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&lt;h3&gt;</a:t>
            </a:r>
            <a:r>
              <a:rPr lang="en-US" sz="2600" dirty="0">
                <a:latin typeface="Consolas" panose="020B0609020204030204" pitchFamily="49" charset="0"/>
              </a:rPr>
              <a:t>Column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latin typeface="Consolas" panose="020B0609020204030204" pitchFamily="49" charset="0"/>
              </a:rPr>
              <a:t>1&lt;/h3&gt;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Lorem ipsum dolor..&lt;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Ut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enim</a:t>
            </a:r>
            <a:r>
              <a:rPr lang="en-US" sz="2600" dirty="0">
                <a:latin typeface="Consolas" panose="020B0609020204030204" pitchFamily="49" charset="0"/>
              </a:rPr>
              <a:t> ad..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&lt;/div&gt;</a:t>
            </a:r>
            <a:b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</a:t>
            </a:r>
            <a:r>
              <a:rPr lang="en-US" sz="2600" dirty="0">
                <a:latin typeface="Consolas" panose="020B0609020204030204" pitchFamily="49" charset="0"/>
              </a:rPr>
              <a:t> class="col-sm-4"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&lt;h3&gt; </a:t>
            </a:r>
            <a:r>
              <a:rPr lang="en-US" sz="2600" dirty="0">
                <a:latin typeface="Consolas" panose="020B0609020204030204" pitchFamily="49" charset="0"/>
              </a:rPr>
              <a:t>Column 2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  <a:b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 Lorem ipsum dolor..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Ut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enim</a:t>
            </a:r>
            <a:r>
              <a:rPr lang="en-US" sz="2600" dirty="0">
                <a:latin typeface="Consolas" panose="020B0609020204030204" pitchFamily="49" charset="0"/>
              </a:rPr>
              <a:t> ad..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&lt;/div&gt;</a:t>
            </a:r>
            <a:br>
              <a:rPr lang="en-US" sz="26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86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2209800"/>
            <a:ext cx="9784413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</a:t>
            </a:r>
            <a:r>
              <a:rPr lang="en-US" sz="2600" dirty="0">
                <a:latin typeface="Consolas" panose="020B0609020204030204" pitchFamily="49" charset="0"/>
              </a:rPr>
              <a:t> class="col-sm-4"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&lt;h3&gt; </a:t>
            </a:r>
            <a:r>
              <a:rPr lang="en-US" sz="2600" dirty="0">
                <a:latin typeface="Consolas" panose="020B0609020204030204" pitchFamily="49" charset="0"/>
              </a:rPr>
              <a:t>Column 3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  <a:r>
              <a:rPr lang="en-US" sz="2600" dirty="0">
                <a:latin typeface="Consolas" panose="020B0609020204030204" pitchFamily="49" charset="0"/>
              </a:rPr>
              <a:t> 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 Lorem ipsum dolor..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Ut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enim</a:t>
            </a:r>
            <a:r>
              <a:rPr lang="en-US" sz="2600" dirty="0">
                <a:latin typeface="Consolas" panose="020B0609020204030204" pitchFamily="49" charset="0"/>
              </a:rPr>
              <a:t> ad..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&lt;/p&gt;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    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&lt;/div&gt;</a:t>
            </a:r>
            <a:b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  &lt;/div&gt;</a:t>
            </a:r>
            <a:b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&lt;/div&gt;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0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222" y="1828800"/>
            <a:ext cx="11618999" cy="4696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Visualize a given icon from the standard bootstrap icons-sheet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If you want to use a different icon, simply change “</a:t>
            </a:r>
            <a:r>
              <a:rPr lang="en-US" noProof="1"/>
              <a:t>glyphicon-cloud</a:t>
            </a:r>
            <a:r>
              <a:rPr lang="en-US" dirty="0"/>
              <a:t>” to “</a:t>
            </a:r>
            <a:r>
              <a:rPr lang="en-US" noProof="1"/>
              <a:t>glyphicon-</a:t>
            </a:r>
            <a:r>
              <a:rPr lang="en-US" dirty="0"/>
              <a:t>{icon name}”</a:t>
            </a:r>
          </a:p>
          <a:p>
            <a:pPr>
              <a:lnSpc>
                <a:spcPct val="120000"/>
              </a:lnSpc>
            </a:pPr>
            <a:r>
              <a:rPr lang="en-US" dirty="0"/>
              <a:t>Bootstrap’s </a:t>
            </a:r>
            <a:r>
              <a:rPr lang="en-US" dirty="0">
                <a:hlinkClick r:id="rId2"/>
              </a:rPr>
              <a:t>icons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4496" y="3124200"/>
            <a:ext cx="11426327" cy="463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glyphicon-cloud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497" y="259099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12" y="281210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1990043"/>
            <a:ext cx="11426327" cy="45520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navbar-default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navbar-nav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href="…"&gt;Home&lt;/a&gt;&lt;/li&gt;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href="…"&gt;About&lt;/a&gt;&lt;/li&gt;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href="…"&gt;Contact us&lt;/a&gt;&lt;/li&gt;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3213" y="145683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4" y="1151121"/>
            <a:ext cx="7428000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200" dirty="0"/>
              <a:t> – the most popular HTML, CSS and JS library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Provides an easy way to create responsive design that fits on all screens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Provides tools for smooth development of responsive grid website layout.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Is absolutely free and Open Source.</a:t>
            </a:r>
          </a:p>
          <a:p>
            <a:pPr>
              <a:lnSpc>
                <a:spcPct val="100000"/>
              </a:lnSpc>
            </a:pPr>
            <a:r>
              <a:rPr lang="en-US" sz="3200" noProof="1">
                <a:hlinkClick r:id="rId3"/>
              </a:rPr>
              <a:t>Cheatsheet</a:t>
            </a:r>
            <a:r>
              <a:rPr lang="en-US" sz="3200" dirty="0"/>
              <a:t> to Bootstrap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1" y="1636264"/>
            <a:ext cx="2209356" cy="1411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74318" y="2133600"/>
            <a:ext cx="2108323" cy="228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07608-943E-46E2-809C-CF28BCAF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836" y="46482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4C7445F-DF5A-4142-9931-D400220F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17" y="1143000"/>
            <a:ext cx="6404389" cy="3603536"/>
          </a:xfrm>
          <a:prstGeom prst="roundRect">
            <a:avLst>
              <a:gd name="adj" fmla="val 57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2" y="139035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Bootstrap CSS file before any other CSS file in your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CDN – CSS File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9412" y="2667000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</a:t>
            </a:r>
            <a:r>
              <a:rPr lang="en-US" noProof="1"/>
              <a:t>rel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</a:t>
            </a:r>
            <a:r>
              <a:rPr lang="en-US" noProof="1"/>
              <a:t>href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https://maxcdn.bootstrapcdn.com/bootstrap/4.0.0-beta/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 place jQuery and Tether first, as the </a:t>
            </a:r>
            <a:r>
              <a:rPr lang="en-US" dirty="0" err="1"/>
              <a:t>Bootsrtap</a:t>
            </a:r>
            <a:r>
              <a:rPr lang="en-US" dirty="0"/>
              <a:t>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1" y="2489848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https://code.jquery.com/jquery-3.1.1.slim.min.js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3380284"/>
            <a:ext cx="111267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https://cdnjs.cloudflare.com/ajax/libs/tether/1.4.0/</a:t>
            </a:r>
            <a:r>
              <a:rPr lang="en-US" dirty="0" err="1">
                <a:hlinkClick r:id="rId3"/>
              </a:rPr>
              <a:t>js</a:t>
            </a:r>
            <a:r>
              <a:rPr lang="en-US" dirty="0">
                <a:hlinkClick r:id="rId3"/>
              </a:rPr>
              <a:t>/tether.min.js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5274006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https://maxcdn.bootstrapcdn.com/bootstrap/4.0.0-beta/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1579</Words>
  <Application>Microsoft Office PowerPoint</Application>
  <PresentationFormat>Custom</PresentationFormat>
  <Paragraphs>276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Introduction to Bootstrap</vt:lpstr>
      <vt:lpstr>Table of Contents</vt:lpstr>
      <vt:lpstr>Have a Question?</vt:lpstr>
      <vt:lpstr>What is Bootstrap?</vt:lpstr>
      <vt:lpstr>What is a Responsive Design?</vt:lpstr>
      <vt:lpstr>Bootstrap</vt:lpstr>
      <vt:lpstr>How to Import Bootstrap?</vt:lpstr>
      <vt:lpstr>Include from a CDN – CSS File</vt:lpstr>
      <vt:lpstr>Include from a CDN – .js Files</vt:lpstr>
      <vt:lpstr>Download Resources</vt:lpstr>
      <vt:lpstr>Grid System</vt:lpstr>
      <vt:lpstr>Grid System Demo</vt:lpstr>
      <vt:lpstr>Containers</vt:lpstr>
      <vt:lpstr>Column Classes</vt:lpstr>
      <vt:lpstr>Column Classes (2)</vt:lpstr>
      <vt:lpstr>Problem: Grid System</vt:lpstr>
      <vt:lpstr>Styling Components</vt:lpstr>
      <vt:lpstr>Typography with Bootstrap</vt:lpstr>
      <vt:lpstr>Alerts with Bootstrap</vt:lpstr>
      <vt:lpstr>Buttons – coloring with Bootstrap</vt:lpstr>
      <vt:lpstr>Buttons – sizing with Bootstrap</vt:lpstr>
      <vt:lpstr>Problem: Navigation Bar </vt:lpstr>
      <vt:lpstr>Solution: Navigation Bar</vt:lpstr>
      <vt:lpstr>Solution: Navigation Bar (2)</vt:lpstr>
      <vt:lpstr>Icons with Bootstrap</vt:lpstr>
      <vt:lpstr>Nav and Navbar with Bootstrap </vt:lpstr>
      <vt:lpstr>Nav and Navbar with Bootstrap(2)</vt:lpstr>
      <vt:lpstr>Lists with Bootstrap</vt:lpstr>
      <vt:lpstr>Forms with Bootstrap</vt:lpstr>
      <vt:lpstr>HTML Table with Bootstrap</vt:lpstr>
      <vt:lpstr>Jumbotron</vt:lpstr>
      <vt:lpstr>Summary</vt:lpstr>
      <vt:lpstr>Introduction to Bootstrap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267</cp:revision>
  <dcterms:created xsi:type="dcterms:W3CDTF">2014-01-02T17:00:34Z</dcterms:created>
  <dcterms:modified xsi:type="dcterms:W3CDTF">2017-10-31T12:19:45Z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